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579" r:id="rId3"/>
    <p:sldId id="573" r:id="rId4"/>
    <p:sldId id="574" r:id="rId5"/>
    <p:sldId id="580" r:id="rId6"/>
    <p:sldId id="581" r:id="rId7"/>
    <p:sldId id="582" r:id="rId8"/>
    <p:sldId id="583" r:id="rId9"/>
    <p:sldId id="584" r:id="rId10"/>
    <p:sldId id="585" r:id="rId11"/>
    <p:sldId id="575" r:id="rId12"/>
    <p:sldId id="576" r:id="rId13"/>
    <p:sldId id="577" r:id="rId14"/>
    <p:sldId id="578" r:id="rId15"/>
    <p:sldId id="587" r:id="rId16"/>
    <p:sldId id="586" r:id="rId17"/>
    <p:sldId id="588" r:id="rId18"/>
    <p:sldId id="589" r:id="rId19"/>
    <p:sldId id="590" r:id="rId20"/>
    <p:sldId id="591" r:id="rId21"/>
    <p:sldId id="59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29"/>
    <p:restoredTop sz="95807"/>
  </p:normalViewPr>
  <p:slideViewPr>
    <p:cSldViewPr snapToGrid="0" snapToObjects="1">
      <p:cViewPr>
        <p:scale>
          <a:sx n="90" d="100"/>
          <a:sy n="90" d="100"/>
        </p:scale>
        <p:origin x="4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18CB3-12EC-F544-8AAB-33C786FC9EC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53491-C76D-4444-B2F6-116BDB17F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59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79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34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4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496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3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43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3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01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58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5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F09F0-6685-134E-9BE2-1C41183F9C09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114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172685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Multiple Intelligent Agents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(and Game Theory)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</a:t>
            </a:r>
            <a:r>
              <a:rPr lang="en-US" dirty="0" smtClean="0">
                <a:solidFill>
                  <a:schemeClr val="bg1"/>
                </a:solidFill>
              </a:rPr>
              <a:t>CSCI 3202, Fall 2017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Prof. Mike Eisenberg</a:t>
            </a:r>
          </a:p>
          <a:p>
            <a:r>
              <a:rPr lang="en-US" i="1" dirty="0" err="1" smtClean="0">
                <a:solidFill>
                  <a:schemeClr val="bg1"/>
                </a:solidFill>
              </a:rPr>
              <a:t>duck@cs.colorado.edu</a:t>
            </a:r>
            <a:endParaRPr lang="en-US" i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3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 eaLnBrk="0" fontAlgn="base" hangingPunct="0"/>
            <a:r>
              <a:rPr lang="en-US" sz="2700" dirty="0">
                <a:solidFill>
                  <a:schemeClr val="bg1"/>
                </a:solidFill>
              </a:rPr>
              <a:t>“Type 3” (medium gray) occupants are acceptable to either</a:t>
            </a:r>
            <a:r>
              <a:rPr lang="en-US" sz="2700" dirty="0">
                <a:solidFill>
                  <a:schemeClr val="bg1"/>
                </a:solidFill>
              </a:rPr>
              <a:t/>
            </a:r>
            <a:br>
              <a:rPr lang="en-US" sz="2700" dirty="0">
                <a:solidFill>
                  <a:schemeClr val="bg1"/>
                </a:solidFill>
              </a:rPr>
            </a:br>
            <a:r>
              <a:rPr lang="en-US" sz="2700" dirty="0">
                <a:solidFill>
                  <a:schemeClr val="bg1"/>
                </a:solidFill>
              </a:rPr>
              <a:t>Type 1 or Type 2 as neighbors. Here, each Type 1 or 2 wants</a:t>
            </a:r>
            <a:r>
              <a:rPr lang="en-US" sz="2700" dirty="0">
                <a:solidFill>
                  <a:schemeClr val="bg1"/>
                </a:solidFill>
              </a:rPr>
              <a:t/>
            </a:r>
            <a:br>
              <a:rPr lang="en-US" sz="2700" dirty="0">
                <a:solidFill>
                  <a:schemeClr val="bg1"/>
                </a:solidFill>
              </a:rPr>
            </a:br>
            <a:r>
              <a:rPr lang="en-US" sz="2700" dirty="0">
                <a:solidFill>
                  <a:schemeClr val="bg1"/>
                </a:solidFill>
              </a:rPr>
              <a:t>at least four neighbors of “their kind”: but Type 3 can also</a:t>
            </a:r>
            <a:r>
              <a:rPr lang="en-US" sz="2700" dirty="0">
                <a:solidFill>
                  <a:schemeClr val="bg1"/>
                </a:solidFill>
              </a:rPr>
              <a:t/>
            </a:r>
            <a:br>
              <a:rPr lang="en-US" sz="2700" dirty="0">
                <a:solidFill>
                  <a:schemeClr val="bg1"/>
                </a:solidFill>
              </a:rPr>
            </a:br>
            <a:r>
              <a:rPr lang="en-US" sz="2700" dirty="0">
                <a:solidFill>
                  <a:schemeClr val="bg1"/>
                </a:solidFill>
              </a:rPr>
              <a:t>count as “their kind” from their perspective</a:t>
            </a:r>
            <a:r>
              <a:rPr lang="en-US" sz="2700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211137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95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76" y="412377"/>
            <a:ext cx="3823854" cy="32990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46803" y="769220"/>
            <a:ext cx="6192168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400" b="1" dirty="0" smtClean="0">
                <a:solidFill>
                  <a:schemeClr val="bg1"/>
                </a:solidFill>
              </a:rPr>
              <a:t>Here </a:t>
            </a:r>
            <a:r>
              <a:rPr lang="en-US" sz="2400" b="1" dirty="0">
                <a:solidFill>
                  <a:schemeClr val="bg1"/>
                </a:solidFill>
              </a:rPr>
              <a:t>is the deal that we are offering both you and Clyde:</a:t>
            </a:r>
            <a:endParaRPr lang="en-US" sz="2400" dirty="0">
              <a:solidFill>
                <a:schemeClr val="bg1"/>
              </a:solidFill>
            </a:endParaRPr>
          </a:p>
          <a:p>
            <a:pPr fontAlgn="base"/>
            <a:endParaRPr lang="en-US" dirty="0" smtClean="0">
              <a:solidFill>
                <a:schemeClr val="bg1"/>
              </a:solidFill>
            </a:endParaRPr>
          </a:p>
          <a:p>
            <a:pPr fontAlgn="base"/>
            <a:r>
              <a:rPr lang="en-US" sz="2400" dirty="0" smtClean="0">
                <a:solidFill>
                  <a:schemeClr val="bg1"/>
                </a:solidFill>
              </a:rPr>
              <a:t>If </a:t>
            </a:r>
            <a:r>
              <a:rPr lang="en-US" sz="2400" dirty="0">
                <a:solidFill>
                  <a:schemeClr val="bg1"/>
                </a:solidFill>
              </a:rPr>
              <a:t>you confess, and Clyde doesn’t, you’ll go free and he gets 20 years. On the other hand, if you don’t confess, and he does, then </a:t>
            </a:r>
            <a:r>
              <a:rPr lang="en-US" sz="2400" i="1" dirty="0">
                <a:solidFill>
                  <a:schemeClr val="bg1"/>
                </a:solidFill>
              </a:rPr>
              <a:t>he</a:t>
            </a:r>
            <a:r>
              <a:rPr lang="en-US" sz="2400" dirty="0">
                <a:solidFill>
                  <a:schemeClr val="bg1"/>
                </a:solidFill>
              </a:rPr>
              <a:t> goes free, and </a:t>
            </a:r>
            <a:r>
              <a:rPr lang="en-US" sz="2400" i="1" dirty="0">
                <a:solidFill>
                  <a:schemeClr val="bg1"/>
                </a:solidFill>
              </a:rPr>
              <a:t>you</a:t>
            </a:r>
            <a:r>
              <a:rPr lang="en-US" sz="2400" dirty="0">
                <a:solidFill>
                  <a:schemeClr val="bg1"/>
                </a:solidFill>
              </a:rPr>
              <a:t> get 20 years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fontAlgn="base"/>
            <a:endParaRPr lang="en-US" sz="2400" dirty="0">
              <a:solidFill>
                <a:schemeClr val="bg1"/>
              </a:solidFill>
            </a:endParaRPr>
          </a:p>
          <a:p>
            <a:pPr fontAlgn="base"/>
            <a:r>
              <a:rPr lang="en-US" sz="2400" dirty="0">
                <a:solidFill>
                  <a:schemeClr val="bg1"/>
                </a:solidFill>
              </a:rPr>
              <a:t>If you both confess, you both get 10 years in prison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fontAlgn="base"/>
            <a:endParaRPr lang="en-US" sz="2400" dirty="0">
              <a:solidFill>
                <a:schemeClr val="bg1"/>
              </a:solidFill>
            </a:endParaRPr>
          </a:p>
          <a:p>
            <a:pPr fontAlgn="base"/>
            <a:r>
              <a:rPr lang="en-US" sz="2400" dirty="0">
                <a:solidFill>
                  <a:schemeClr val="bg1"/>
                </a:solidFill>
              </a:rPr>
              <a:t>If you both clam up, we’ll convict you both on a lesser charge (endangering corn), and you both get 1 year. 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46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229" y="709833"/>
            <a:ext cx="9779000" cy="54102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164038" y="2264898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164038" y="4063218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164038" y="6120033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164038" y="2264898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495737" y="2264897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54862" y="2264896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489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Prisoner’s Dilemma: the Formal Conditions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6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FF0000"/>
                </a:solidFill>
              </a:rPr>
              <a:t>	</a:t>
            </a:r>
            <a:r>
              <a:rPr lang="en-US" sz="3600" dirty="0" smtClean="0">
                <a:solidFill>
                  <a:srgbClr val="FF0000"/>
                </a:solidFill>
              </a:rPr>
              <a:t>		D</a:t>
            </a:r>
            <a:r>
              <a:rPr lang="en-US" sz="3600" dirty="0" smtClean="0">
                <a:solidFill>
                  <a:srgbClr val="00B0F0"/>
                </a:solidFill>
              </a:rPr>
              <a:t>C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chemeClr val="bg1"/>
                </a:solidFill>
              </a:rPr>
              <a:t>&gt;</a:t>
            </a:r>
            <a:r>
              <a:rPr lang="en-US" sz="3600" dirty="0" smtClean="0">
                <a:solidFill>
                  <a:srgbClr val="FF0000"/>
                </a:solidFill>
              </a:rPr>
              <a:t> C</a:t>
            </a:r>
            <a:r>
              <a:rPr lang="en-US" sz="3600" dirty="0" smtClean="0">
                <a:solidFill>
                  <a:srgbClr val="00B0F0"/>
                </a:solidFill>
              </a:rPr>
              <a:t>C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chemeClr val="bg1"/>
                </a:solidFill>
              </a:rPr>
              <a:t>&gt;</a:t>
            </a:r>
            <a:r>
              <a:rPr lang="en-US" sz="3600" dirty="0" smtClean="0">
                <a:solidFill>
                  <a:srgbClr val="FF0000"/>
                </a:solidFill>
              </a:rPr>
              <a:t> D</a:t>
            </a:r>
            <a:r>
              <a:rPr lang="en-US" sz="3600" dirty="0" smtClean="0">
                <a:solidFill>
                  <a:srgbClr val="00B0F0"/>
                </a:solidFill>
              </a:rPr>
              <a:t>D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chemeClr val="bg1"/>
                </a:solidFill>
              </a:rPr>
              <a:t>&gt;</a:t>
            </a:r>
            <a:r>
              <a:rPr lang="en-US" sz="3600" dirty="0" smtClean="0">
                <a:solidFill>
                  <a:srgbClr val="FF0000"/>
                </a:solidFill>
              </a:rPr>
              <a:t> C</a:t>
            </a:r>
            <a:r>
              <a:rPr lang="en-US" sz="3600" dirty="0" smtClean="0">
                <a:solidFill>
                  <a:srgbClr val="00B0F0"/>
                </a:solidFill>
              </a:rPr>
              <a:t>D</a:t>
            </a:r>
          </a:p>
          <a:p>
            <a:pPr marL="0" indent="0">
              <a:buNone/>
            </a:pPr>
            <a:endParaRPr lang="en-US" sz="36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3600" dirty="0" smtClean="0">
                <a:solidFill>
                  <a:srgbClr val="FF0000"/>
                </a:solidFill>
              </a:rPr>
              <a:t>			C</a:t>
            </a:r>
            <a:r>
              <a:rPr lang="en-US" sz="3600" dirty="0" smtClean="0">
                <a:solidFill>
                  <a:srgbClr val="00B0F0"/>
                </a:solidFill>
              </a:rPr>
              <a:t>C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chemeClr val="bg1"/>
                </a:solidFill>
              </a:rPr>
              <a:t>&gt; (</a:t>
            </a:r>
            <a:r>
              <a:rPr lang="en-US" sz="3600" dirty="0" smtClean="0">
                <a:solidFill>
                  <a:srgbClr val="FF0000"/>
                </a:solidFill>
              </a:rPr>
              <a:t>D</a:t>
            </a:r>
            <a:r>
              <a:rPr lang="en-US" sz="3600" dirty="0" smtClean="0">
                <a:solidFill>
                  <a:srgbClr val="00B0F0"/>
                </a:solidFill>
              </a:rPr>
              <a:t>C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3600" dirty="0" smtClean="0">
                <a:solidFill>
                  <a:schemeClr val="bg1"/>
                </a:solidFill>
              </a:rPr>
              <a:t>+</a:t>
            </a:r>
            <a:r>
              <a:rPr lang="en-US" sz="3600" dirty="0" smtClean="0">
                <a:solidFill>
                  <a:srgbClr val="FF0000"/>
                </a:solidFill>
              </a:rPr>
              <a:t> C</a:t>
            </a:r>
            <a:r>
              <a:rPr lang="en-US" sz="3600" dirty="0" smtClean="0">
                <a:solidFill>
                  <a:srgbClr val="00B0F0"/>
                </a:solidFill>
              </a:rPr>
              <a:t>D</a:t>
            </a:r>
            <a:r>
              <a:rPr lang="en-US" sz="3600" dirty="0" smtClean="0">
                <a:solidFill>
                  <a:schemeClr val="bg1"/>
                </a:solidFill>
              </a:rPr>
              <a:t>)/2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26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723900"/>
            <a:ext cx="9677400" cy="54102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727940" y="2264898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727940" y="4135901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727940" y="6148167"/>
            <a:ext cx="6893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727940" y="2293032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7019779" y="2293032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0621108" y="2264898"/>
            <a:ext cx="0" cy="3855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648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2775" y="1101725"/>
            <a:ext cx="3164368" cy="490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62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Some Simple Axelrod-Tournament-like strategies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>
                <a:solidFill>
                  <a:schemeClr val="bg1"/>
                </a:solidFill>
              </a:rPr>
              <a:t>All-Defect</a:t>
            </a:r>
            <a:r>
              <a:rPr lang="en-US" dirty="0">
                <a:solidFill>
                  <a:schemeClr val="bg1"/>
                </a:solidFill>
              </a:rPr>
              <a:t> simply defects on every round</a:t>
            </a:r>
            <a:endParaRPr lang="en-US" b="1" dirty="0">
              <a:solidFill>
                <a:schemeClr val="bg1"/>
              </a:solidFill>
            </a:endParaRPr>
          </a:p>
          <a:p>
            <a:pPr fontAlgn="base"/>
            <a:r>
              <a:rPr lang="en-US" b="1" dirty="0">
                <a:solidFill>
                  <a:schemeClr val="bg1"/>
                </a:solidFill>
              </a:rPr>
              <a:t>Poor-Trusting-Fool </a:t>
            </a:r>
            <a:r>
              <a:rPr lang="en-US" dirty="0">
                <a:solidFill>
                  <a:schemeClr val="bg1"/>
                </a:solidFill>
              </a:rPr>
              <a:t>simply cooperates on every round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b="1" dirty="0">
                <a:solidFill>
                  <a:schemeClr val="bg1"/>
                </a:solidFill>
              </a:rPr>
              <a:t>Random</a:t>
            </a:r>
            <a:r>
              <a:rPr lang="en-US" dirty="0">
                <a:solidFill>
                  <a:schemeClr val="bg1"/>
                </a:solidFill>
              </a:rPr>
              <a:t> is a “test” strategy that simply cooperates or defects randomly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b="1" dirty="0">
                <a:solidFill>
                  <a:schemeClr val="bg1"/>
                </a:solidFill>
              </a:rPr>
              <a:t>Unforgiving</a:t>
            </a:r>
            <a:r>
              <a:rPr lang="en-US" dirty="0">
                <a:solidFill>
                  <a:schemeClr val="bg1"/>
                </a:solidFill>
              </a:rPr>
              <a:t> cooperates initially until the first time that the other player defects; after that, </a:t>
            </a:r>
            <a:r>
              <a:rPr lang="en-US" b="1" dirty="0">
                <a:solidFill>
                  <a:schemeClr val="bg1"/>
                </a:solidFill>
              </a:rPr>
              <a:t>Unforgiving</a:t>
            </a:r>
            <a:r>
              <a:rPr lang="en-US" dirty="0">
                <a:solidFill>
                  <a:schemeClr val="bg1"/>
                </a:solidFill>
              </a:rPr>
              <a:t> defects forever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432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 Tit-for-Tat Strategy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Tit-for-Tat</a:t>
            </a:r>
            <a:r>
              <a:rPr lang="en-US" dirty="0">
                <a:solidFill>
                  <a:schemeClr val="bg1"/>
                </a:solidFill>
              </a:rPr>
              <a:t> cooperates on the first round. Thereafter, on every subsequent round, it simply imitates what the other player did on the previous round. (That is, </a:t>
            </a:r>
            <a:r>
              <a:rPr lang="en-US" b="1" dirty="0">
                <a:solidFill>
                  <a:schemeClr val="bg1"/>
                </a:solidFill>
              </a:rPr>
              <a:t>Tit-for-Tat</a:t>
            </a:r>
            <a:r>
              <a:rPr lang="en-US" dirty="0">
                <a:solidFill>
                  <a:schemeClr val="bg1"/>
                </a:solidFill>
              </a:rPr>
              <a:t> does at round N what the other player did at round N-1.)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109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Simulating Evolution in a “PD World”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Consider a world of “animals”, each one playing in a PD tournament against representative rules from the original tournament.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Each animal is completely determined by its actions in the PD game. Each animal has a memory of the past three rounds only.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Since each round has four possibilities (DC, CC, CD, CC), there are sixty-four responses that each animal must remember. Thus, each animal is essentially determined by a 64-entry table (one entry for each of the possible preceding three-round sets).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506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 Sample Axelrod “Memory-3” Creature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(there are 64 rows in this table)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3212072" y="1825624"/>
          <a:ext cx="5767855" cy="4351340"/>
        </p:xfrm>
        <a:graphic>
          <a:graphicData uri="http://schemas.openxmlformats.org/drawingml/2006/table">
            <a:tbl>
              <a:tblPr/>
              <a:tblGrid>
                <a:gridCol w="1151683"/>
                <a:gridCol w="1151683"/>
                <a:gridCol w="1161123"/>
                <a:gridCol w="1151683"/>
                <a:gridCol w="1151683"/>
              </a:tblGrid>
              <a:tr h="275670"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baseline="0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Next-next</a:t>
                      </a:r>
                      <a:endParaRPr lang="en-US" sz="1300" b="0" i="0" u="none" strike="noStrike">
                        <a:effectLst/>
                        <a:latin typeface="Arial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baseline="0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Next-to-last</a:t>
                      </a:r>
                      <a:endParaRPr lang="en-US" sz="1300" b="0" i="0" u="none" strike="noStrike">
                        <a:effectLst/>
                        <a:latin typeface="Arial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baseline="0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Last game</a:t>
                      </a:r>
                      <a:endParaRPr lang="en-US" sz="1300" b="0" i="0" u="none" strike="noStrike">
                        <a:effectLst/>
                        <a:latin typeface="Arial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1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baseline="0">
                          <a:solidFill>
                            <a:schemeClr val="tx2"/>
                          </a:solidFill>
                          <a:effectLst/>
                          <a:latin typeface="Times" charset="0"/>
                        </a:rPr>
                        <a:t>Next Play</a:t>
                      </a:r>
                      <a:endParaRPr lang="en-US" sz="1300" b="0" i="0" u="none" strike="noStrike">
                        <a:effectLst/>
                        <a:latin typeface="Arial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</a:tr>
              <a:tr h="475000"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>
                        <a:effectLst/>
                        <a:latin typeface="Arial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</a:tr>
              <a:tr h="475000"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>
                        <a:effectLst/>
                        <a:latin typeface="Arial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</a:tr>
              <a:tr h="475000"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C</a:t>
                      </a:r>
                      <a:r>
                        <a:rPr lang="de-DE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de-DE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DE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>
                        <a:effectLst/>
                        <a:latin typeface="Arial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</a:tr>
              <a:tr h="475000"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C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>
                        <a:effectLst/>
                        <a:latin typeface="Arial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</a:tr>
              <a:tr h="475000"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>
                        <a:effectLst/>
                        <a:latin typeface="Arial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</a:tr>
              <a:tr h="475000"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>
                        <a:effectLst/>
                        <a:latin typeface="Arial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</a:tr>
              <a:tr h="475000"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DE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C</a:t>
                      </a:r>
                      <a:r>
                        <a:rPr lang="de-DE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de-DE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DE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D</a:t>
                      </a:r>
                      <a:endParaRPr lang="en-US" sz="1300" b="0" i="0" u="none" strike="noStrike">
                        <a:effectLst/>
                        <a:latin typeface="Arial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</a:tr>
              <a:tr h="275670"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300" b="0" i="0" u="none" strike="noStrike" kern="1200" baseline="0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…</a:t>
                      </a:r>
                      <a:endParaRPr lang="mr-IN" sz="1300" b="0" i="0" u="none" strike="noStrike">
                        <a:effectLst/>
                        <a:latin typeface="Arial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300" b="0" i="0" u="none" strike="noStrike" kern="1200" baseline="0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…</a:t>
                      </a:r>
                      <a:endParaRPr lang="mr-IN" sz="1300" b="0" i="0" u="none" strike="noStrike">
                        <a:effectLst/>
                        <a:latin typeface="Arial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300" b="0" i="0" u="none" strike="noStrike" kern="1200" baseline="0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…</a:t>
                      </a:r>
                      <a:endParaRPr lang="mr-IN" sz="1300" b="0" i="0" u="none" strike="noStrike">
                        <a:effectLst/>
                        <a:latin typeface="Arial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1300" b="0" i="0" u="none" strike="noStrike" kern="1200" baseline="0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…</a:t>
                      </a:r>
                      <a:endParaRPr lang="mr-IN" sz="1300" b="0" i="0" u="none" strike="noStrike">
                        <a:effectLst/>
                        <a:latin typeface="Arial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F9FA"/>
                    </a:solidFill>
                  </a:tcPr>
                </a:tc>
              </a:tr>
              <a:tr h="475000"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C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C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C</a:t>
                      </a:r>
                      <a:r>
                        <a:rPr lang="en-US" sz="1300" b="0" i="0" u="none" strike="noStrike" kern="1200" baseline="0">
                          <a:solidFill>
                            <a:srgbClr val="0000FF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 kern="1200" baseline="0">
                        <a:solidFill>
                          <a:srgbClr val="FF0000"/>
                        </a:solidFill>
                        <a:effectLst/>
                        <a:latin typeface="Times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baseline="0" dirty="0">
                          <a:solidFill>
                            <a:srgbClr val="FF0000"/>
                          </a:solidFill>
                          <a:effectLst/>
                          <a:latin typeface="Times" charset="0"/>
                        </a:rPr>
                        <a:t>C</a:t>
                      </a:r>
                      <a:endParaRPr lang="en-US" sz="1300" b="0" i="0" u="none" strike="noStrike" dirty="0">
                        <a:effectLst/>
                        <a:latin typeface="Arial" charset="0"/>
                      </a:endParaRPr>
                    </a:p>
                    <a:p>
                      <a:pPr marL="0" marR="0" indent="0" algn="l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b="0" i="0" u="none" strike="noStrike" kern="1200" baseline="0" dirty="0">
                        <a:solidFill>
                          <a:srgbClr val="000000"/>
                        </a:solidFill>
                        <a:effectLst/>
                        <a:latin typeface="Times" charset="0"/>
                      </a:endParaRPr>
                    </a:p>
                  </a:txBody>
                  <a:tcPr marL="67857" marR="67857" marT="33929" marB="33929">
                    <a:lnL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B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3F4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805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i="1" dirty="0" smtClean="0">
                <a:solidFill>
                  <a:schemeClr val="bg1"/>
                </a:solidFill>
              </a:rPr>
              <a:t>One</a:t>
            </a:r>
            <a:r>
              <a:rPr lang="en-US" dirty="0" smtClean="0">
                <a:solidFill>
                  <a:schemeClr val="bg1"/>
                </a:solidFill>
              </a:rPr>
              <a:t> more problem set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(due Wednesday 12/13)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This will involve two (small-scale) programming problems, and will be sent out by Wednesday of this week. The problems will involve creating a perceptron model and creating a simple game-theoretic automaton model.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FINAL EXAM: MONDAY DECEMBER 18, 7:30 (this room)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Reading for Wednesday 12/6: Axelrod (on D2L site)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Guest lecture on tactile robotics Monday 12/4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873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PD World, Continued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It seems, then, that we need sixty-four bits to specify an “animal.” To be a bit more precise, since each animal must </a:t>
            </a:r>
            <a:r>
              <a:rPr lang="en-US" i="1" dirty="0">
                <a:solidFill>
                  <a:schemeClr val="bg1"/>
                </a:solidFill>
              </a:rPr>
              <a:t>begin</a:t>
            </a:r>
            <a:r>
              <a:rPr lang="en-US" dirty="0">
                <a:solidFill>
                  <a:schemeClr val="bg1"/>
                </a:solidFill>
              </a:rPr>
              <a:t> on the first round by making some choice, we include an additional six bits to specify which of the sixty-four table choices we will begin with. Thus, each animal requires seventy bits total.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In each generation, a population of our animals plays against the representative rules. The best-scoring of these animals are preferentially allowed to survive to the next generation. 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We also include new animals created by “mating” between the successful animals. New animals are derived via crossover (between two animals) and occasional mutations.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26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Rules that evolve in the </a:t>
            </a:r>
            <a:r>
              <a:rPr lang="en-US" smtClean="0">
                <a:solidFill>
                  <a:schemeClr val="bg1"/>
                </a:solidFill>
              </a:rPr>
              <a:t>PD system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i="1" dirty="0">
                <a:solidFill>
                  <a:schemeClr val="bg1"/>
                </a:solidFill>
              </a:rPr>
              <a:t>Don’t rock the boat</a:t>
            </a:r>
            <a:r>
              <a:rPr lang="en-US" dirty="0">
                <a:solidFill>
                  <a:schemeClr val="bg1"/>
                </a:solidFill>
              </a:rPr>
              <a:t>: continue to cooperate after three mutual </a:t>
            </a:r>
            <a:r>
              <a:rPr lang="en-US" dirty="0" err="1">
                <a:solidFill>
                  <a:schemeClr val="bg1"/>
                </a:solidFill>
              </a:rPr>
              <a:t>cooperations</a:t>
            </a:r>
            <a:r>
              <a:rPr lang="en-US" dirty="0">
                <a:solidFill>
                  <a:schemeClr val="bg1"/>
                </a:solidFill>
              </a:rPr>
              <a:t> (cooperate after CC, CC, CC)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i="1" dirty="0">
                <a:solidFill>
                  <a:schemeClr val="bg1"/>
                </a:solidFill>
              </a:rPr>
              <a:t>Be </a:t>
            </a:r>
            <a:r>
              <a:rPr lang="en-US" i="1" dirty="0" err="1">
                <a:solidFill>
                  <a:schemeClr val="bg1"/>
                </a:solidFill>
              </a:rPr>
              <a:t>provocable</a:t>
            </a:r>
            <a:r>
              <a:rPr lang="en-US" dirty="0">
                <a:solidFill>
                  <a:schemeClr val="bg1"/>
                </a:solidFill>
              </a:rPr>
              <a:t>: defect when the other player defects out of the blue (defect after CC, CC, CD)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i="1" dirty="0">
                <a:solidFill>
                  <a:schemeClr val="bg1"/>
                </a:solidFill>
              </a:rPr>
              <a:t>Accept an apology</a:t>
            </a:r>
            <a:r>
              <a:rPr lang="en-US" dirty="0">
                <a:solidFill>
                  <a:schemeClr val="bg1"/>
                </a:solidFill>
              </a:rPr>
              <a:t>: continue to cooperate after cooperation has been restored (cooperate after DC, CD, CC)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i="1" dirty="0">
                <a:solidFill>
                  <a:schemeClr val="bg1"/>
                </a:solidFill>
              </a:rPr>
              <a:t>Forget</a:t>
            </a:r>
            <a:r>
              <a:rPr lang="en-US" dirty="0">
                <a:solidFill>
                  <a:schemeClr val="bg1"/>
                </a:solidFill>
              </a:rPr>
              <a:t>: cooperate when mutual cooperation has been restored after an exploitation (cooperate after CD, CC, CC)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i="1" dirty="0">
                <a:solidFill>
                  <a:schemeClr val="bg1"/>
                </a:solidFill>
              </a:rPr>
              <a:t>Accept a rut</a:t>
            </a:r>
            <a:r>
              <a:rPr lang="en-US" dirty="0">
                <a:solidFill>
                  <a:schemeClr val="bg1"/>
                </a:solidFill>
              </a:rPr>
              <a:t>: defect after three mutual defections (defect after DD, DD, DD)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646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65" y="199091"/>
            <a:ext cx="2628900" cy="4292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0533" y="160991"/>
            <a:ext cx="2959100" cy="4330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799" y="2001745"/>
            <a:ext cx="2882900" cy="4279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5716" y="2001745"/>
            <a:ext cx="29718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325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1169520"/>
            <a:ext cx="2832100" cy="4330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227" y="1118720"/>
            <a:ext cx="29591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682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614" y="1179158"/>
            <a:ext cx="5003800" cy="375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045" y="2006014"/>
            <a:ext cx="55118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946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Schelling’s Model of Neighborhoods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Each cell in the grid can have a “red” occupant, a “blue” occupant, or else it is empty.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Begin by setting 50 percent of the cells to “red” and 50 percent to “blue”; then remove about 10 percent of the occupants to produce a randomly chosen set of about 10 percent empty cells.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077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Schelling’s Model, Continued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Now repeat the following procedure: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Find a “dissatisfied” cell (one which is currently unhappy with its surroundings). If there isn’t any dissatisfied cell, we’re done.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Move, the “dissatisfied” cell contents to a randomly-chosen empty cell. For example, a red dot with only 2 red neighbors may move to a randomly-chosen empty cell.</a:t>
            </a:r>
            <a:endParaRPr lang="en-US" dirty="0">
              <a:solidFill>
                <a:schemeClr val="bg1"/>
              </a:solidFill>
            </a:endParaRP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That’s it! Repeat till done. (There are many variations on this basic idea.)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096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0" fontAlgn="base" hangingPunct="0"/>
            <a:r>
              <a:rPr lang="en-US" dirty="0">
                <a:solidFill>
                  <a:schemeClr val="bg1"/>
                </a:solidFill>
              </a:rPr>
              <a:t>Here, each type of occupant wants at least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four of their own type in the neighborhood</a:t>
            </a:r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8263" y="1888687"/>
            <a:ext cx="3726301" cy="37263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603" y="1888687"/>
            <a:ext cx="3874611" cy="37263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14550" y="6043613"/>
            <a:ext cx="803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Before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58050" y="6043613"/>
            <a:ext cx="658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After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429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 eaLnBrk="0" fontAlgn="base" hangingPunct="0"/>
            <a:r>
              <a:rPr lang="en-US" sz="3100" dirty="0">
                <a:solidFill>
                  <a:schemeClr val="bg1"/>
                </a:solidFill>
              </a:rPr>
              <a:t>Now, each occupant does not want more than four, or fewer </a:t>
            </a:r>
            <a:r>
              <a:rPr lang="en-US" sz="3100" dirty="0">
                <a:solidFill>
                  <a:schemeClr val="bg1"/>
                </a:solidFill>
              </a:rPr>
              <a:t/>
            </a:r>
            <a:br>
              <a:rPr lang="en-US" sz="3100" dirty="0">
                <a:solidFill>
                  <a:schemeClr val="bg1"/>
                </a:solidFill>
              </a:rPr>
            </a:br>
            <a:r>
              <a:rPr lang="en-US" sz="3100" dirty="0">
                <a:solidFill>
                  <a:schemeClr val="bg1"/>
                </a:solidFill>
              </a:rPr>
              <a:t>than one, occupied sites like itself: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345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86120</TotalTime>
  <Words>862</Words>
  <Application>Microsoft Macintosh PowerPoint</Application>
  <PresentationFormat>Widescreen</PresentationFormat>
  <Paragraphs>96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Calibri Light</vt:lpstr>
      <vt:lpstr>Mangal</vt:lpstr>
      <vt:lpstr>Times</vt:lpstr>
      <vt:lpstr>Arial</vt:lpstr>
      <vt:lpstr>Office Theme</vt:lpstr>
      <vt:lpstr>Multiple Intelligent Agents  (and Game Theory)</vt:lpstr>
      <vt:lpstr>One more problem set  (due Wednesday 12/13)</vt:lpstr>
      <vt:lpstr>PowerPoint Presentation</vt:lpstr>
      <vt:lpstr>PowerPoint Presentation</vt:lpstr>
      <vt:lpstr>PowerPoint Presentation</vt:lpstr>
      <vt:lpstr>Schelling’s Model of Neighborhoods</vt:lpstr>
      <vt:lpstr>Schelling’s Model, Continued</vt:lpstr>
      <vt:lpstr>Here, each type of occupant wants at least four of their own type in the neighborhood…</vt:lpstr>
      <vt:lpstr>Now, each occupant does not want more than four, or fewer  than one, occupied sites like itself: </vt:lpstr>
      <vt:lpstr>“Type 3” (medium gray) occupants are acceptable to either Type 1 or Type 2 as neighbors. Here, each Type 1 or 2 wants at least four neighbors of “their kind”: but Type 3 can also count as “their kind” from their perspective…</vt:lpstr>
      <vt:lpstr>PowerPoint Presentation</vt:lpstr>
      <vt:lpstr>PowerPoint Presentation</vt:lpstr>
      <vt:lpstr>Prisoner’s Dilemma: the Formal Conditions</vt:lpstr>
      <vt:lpstr>PowerPoint Presentation</vt:lpstr>
      <vt:lpstr>PowerPoint Presentation</vt:lpstr>
      <vt:lpstr>Some Simple Axelrod-Tournament-like strategies</vt:lpstr>
      <vt:lpstr>The Tit-for-Tat Strategy</vt:lpstr>
      <vt:lpstr>Simulating Evolution in a “PD World”</vt:lpstr>
      <vt:lpstr>A Sample Axelrod “Memory-3” Creature (there are 64 rows in this table)</vt:lpstr>
      <vt:lpstr>PD World, Continued</vt:lpstr>
      <vt:lpstr>Rules that evolve in the PD system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Intelligence: Philosophy and Foundations</dc:title>
  <dc:creator>Microsoft Office User</dc:creator>
  <cp:lastModifiedBy>Microsoft Office User</cp:lastModifiedBy>
  <cp:revision>325</cp:revision>
  <dcterms:created xsi:type="dcterms:W3CDTF">2017-08-27T18:15:55Z</dcterms:created>
  <dcterms:modified xsi:type="dcterms:W3CDTF">2017-11-29T14:20:18Z</dcterms:modified>
</cp:coreProperties>
</file>

<file path=docProps/thumbnail.jpeg>
</file>